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7" r:id="rId5"/>
    <p:sldId id="263" r:id="rId6"/>
  </p:sldIdLst>
  <p:sldSz cx="20104100" cy="11309350"/>
  <p:notesSz cx="20104100" cy="11309350"/>
  <p:defaultTextStyle>
    <a:defPPr lvl="0">
      <a:defRPr lang="en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7"/>
    <a:srgbClr val="FFFAF3"/>
    <a:srgbClr val="FA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19D1F"/>
                </a:solidFill>
                <a:latin typeface="Montserrat-Thin"/>
                <a:cs typeface="Montserrat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19D1F"/>
                </a:solidFill>
                <a:latin typeface="Montserrat-Thin"/>
                <a:cs typeface="Montserrat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19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043783" y="5382748"/>
            <a:ext cx="4460240" cy="1339850"/>
          </a:xfrm>
          <a:custGeom>
            <a:avLst/>
            <a:gdLst/>
            <a:ahLst/>
            <a:cxnLst/>
            <a:rect l="l" t="t" r="r" b="b"/>
            <a:pathLst>
              <a:path w="4460240" h="1339850">
                <a:moveTo>
                  <a:pt x="400405" y="326885"/>
                </a:moveTo>
                <a:lnTo>
                  <a:pt x="396697" y="280695"/>
                </a:lnTo>
                <a:lnTo>
                  <a:pt x="385864" y="237845"/>
                </a:lnTo>
                <a:lnTo>
                  <a:pt x="368274" y="198450"/>
                </a:lnTo>
                <a:lnTo>
                  <a:pt x="344335" y="162585"/>
                </a:lnTo>
                <a:lnTo>
                  <a:pt x="314413" y="130378"/>
                </a:lnTo>
                <a:lnTo>
                  <a:pt x="310235" y="127038"/>
                </a:lnTo>
                <a:lnTo>
                  <a:pt x="310235" y="334175"/>
                </a:lnTo>
                <a:lnTo>
                  <a:pt x="304914" y="376516"/>
                </a:lnTo>
                <a:lnTo>
                  <a:pt x="289687" y="418909"/>
                </a:lnTo>
                <a:lnTo>
                  <a:pt x="265734" y="459435"/>
                </a:lnTo>
                <a:lnTo>
                  <a:pt x="234200" y="496227"/>
                </a:lnTo>
                <a:lnTo>
                  <a:pt x="196215" y="527380"/>
                </a:lnTo>
                <a:lnTo>
                  <a:pt x="152958" y="551002"/>
                </a:lnTo>
                <a:lnTo>
                  <a:pt x="105575" y="565200"/>
                </a:lnTo>
                <a:lnTo>
                  <a:pt x="105575" y="110464"/>
                </a:lnTo>
                <a:lnTo>
                  <a:pt x="157911" y="125653"/>
                </a:lnTo>
                <a:lnTo>
                  <a:pt x="203098" y="147053"/>
                </a:lnTo>
                <a:lnTo>
                  <a:pt x="240804" y="174269"/>
                </a:lnTo>
                <a:lnTo>
                  <a:pt x="270687" y="206946"/>
                </a:lnTo>
                <a:lnTo>
                  <a:pt x="292442" y="244741"/>
                </a:lnTo>
                <a:lnTo>
                  <a:pt x="305739" y="287274"/>
                </a:lnTo>
                <a:lnTo>
                  <a:pt x="310235" y="334175"/>
                </a:lnTo>
                <a:lnTo>
                  <a:pt x="310235" y="127038"/>
                </a:lnTo>
                <a:lnTo>
                  <a:pt x="289572" y="110464"/>
                </a:lnTo>
                <a:lnTo>
                  <a:pt x="278904" y="101904"/>
                </a:lnTo>
                <a:lnTo>
                  <a:pt x="238213" y="77266"/>
                </a:lnTo>
                <a:lnTo>
                  <a:pt x="192709" y="56578"/>
                </a:lnTo>
                <a:lnTo>
                  <a:pt x="142786" y="39941"/>
                </a:lnTo>
                <a:lnTo>
                  <a:pt x="79451" y="25654"/>
                </a:lnTo>
                <a:lnTo>
                  <a:pt x="13970" y="20485"/>
                </a:lnTo>
                <a:lnTo>
                  <a:pt x="13970" y="895921"/>
                </a:lnTo>
                <a:lnTo>
                  <a:pt x="105575" y="895921"/>
                </a:lnTo>
                <a:lnTo>
                  <a:pt x="105575" y="645452"/>
                </a:lnTo>
                <a:lnTo>
                  <a:pt x="151041" y="633577"/>
                </a:lnTo>
                <a:lnTo>
                  <a:pt x="195033" y="614654"/>
                </a:lnTo>
                <a:lnTo>
                  <a:pt x="236791" y="589661"/>
                </a:lnTo>
                <a:lnTo>
                  <a:pt x="268262" y="565200"/>
                </a:lnTo>
                <a:lnTo>
                  <a:pt x="275513" y="559574"/>
                </a:lnTo>
                <a:lnTo>
                  <a:pt x="310413" y="525373"/>
                </a:lnTo>
                <a:lnTo>
                  <a:pt x="340728" y="488035"/>
                </a:lnTo>
                <a:lnTo>
                  <a:pt x="365658" y="448551"/>
                </a:lnTo>
                <a:lnTo>
                  <a:pt x="384441" y="407873"/>
                </a:lnTo>
                <a:lnTo>
                  <a:pt x="396278" y="366991"/>
                </a:lnTo>
                <a:lnTo>
                  <a:pt x="400405" y="326885"/>
                </a:lnTo>
                <a:close/>
              </a:path>
              <a:path w="4460240" h="1339850">
                <a:moveTo>
                  <a:pt x="929347" y="825398"/>
                </a:moveTo>
                <a:lnTo>
                  <a:pt x="883932" y="800074"/>
                </a:lnTo>
                <a:lnTo>
                  <a:pt x="846531" y="774788"/>
                </a:lnTo>
                <a:lnTo>
                  <a:pt x="815809" y="747128"/>
                </a:lnTo>
                <a:lnTo>
                  <a:pt x="790473" y="714705"/>
                </a:lnTo>
                <a:lnTo>
                  <a:pt x="769175" y="675132"/>
                </a:lnTo>
                <a:lnTo>
                  <a:pt x="750620" y="625995"/>
                </a:lnTo>
                <a:lnTo>
                  <a:pt x="789914" y="601497"/>
                </a:lnTo>
                <a:lnTo>
                  <a:pt x="825842" y="567994"/>
                </a:lnTo>
                <a:lnTo>
                  <a:pt x="857427" y="527672"/>
                </a:lnTo>
                <a:lnTo>
                  <a:pt x="883704" y="482676"/>
                </a:lnTo>
                <a:lnTo>
                  <a:pt x="903681" y="435203"/>
                </a:lnTo>
                <a:lnTo>
                  <a:pt x="916381" y="387413"/>
                </a:lnTo>
                <a:lnTo>
                  <a:pt x="920838" y="341477"/>
                </a:lnTo>
                <a:lnTo>
                  <a:pt x="917587" y="290741"/>
                </a:lnTo>
                <a:lnTo>
                  <a:pt x="908113" y="244322"/>
                </a:lnTo>
                <a:lnTo>
                  <a:pt x="892848" y="202234"/>
                </a:lnTo>
                <a:lnTo>
                  <a:pt x="872197" y="164503"/>
                </a:lnTo>
                <a:lnTo>
                  <a:pt x="846582" y="131114"/>
                </a:lnTo>
                <a:lnTo>
                  <a:pt x="816419" y="102095"/>
                </a:lnTo>
                <a:lnTo>
                  <a:pt x="782129" y="77470"/>
                </a:lnTo>
                <a:lnTo>
                  <a:pt x="744131" y="57226"/>
                </a:lnTo>
                <a:lnTo>
                  <a:pt x="702830" y="41402"/>
                </a:lnTo>
                <a:lnTo>
                  <a:pt x="658660" y="29984"/>
                </a:lnTo>
                <a:lnTo>
                  <a:pt x="612038" y="23012"/>
                </a:lnTo>
                <a:lnTo>
                  <a:pt x="563372" y="20485"/>
                </a:lnTo>
                <a:lnTo>
                  <a:pt x="563372" y="895921"/>
                </a:lnTo>
                <a:lnTo>
                  <a:pt x="642404" y="895921"/>
                </a:lnTo>
                <a:lnTo>
                  <a:pt x="642404" y="109245"/>
                </a:lnTo>
                <a:lnTo>
                  <a:pt x="691527" y="120700"/>
                </a:lnTo>
                <a:lnTo>
                  <a:pt x="734377" y="140906"/>
                </a:lnTo>
                <a:lnTo>
                  <a:pt x="770496" y="168910"/>
                </a:lnTo>
                <a:lnTo>
                  <a:pt x="799388" y="203784"/>
                </a:lnTo>
                <a:lnTo>
                  <a:pt x="820610" y="244589"/>
                </a:lnTo>
                <a:lnTo>
                  <a:pt x="833691" y="290398"/>
                </a:lnTo>
                <a:lnTo>
                  <a:pt x="838161" y="340258"/>
                </a:lnTo>
                <a:lnTo>
                  <a:pt x="832840" y="381076"/>
                </a:lnTo>
                <a:lnTo>
                  <a:pt x="817918" y="423659"/>
                </a:lnTo>
                <a:lnTo>
                  <a:pt x="794994" y="465455"/>
                </a:lnTo>
                <a:lnTo>
                  <a:pt x="765619" y="503897"/>
                </a:lnTo>
                <a:lnTo>
                  <a:pt x="731367" y="536460"/>
                </a:lnTo>
                <a:lnTo>
                  <a:pt x="693826" y="560590"/>
                </a:lnTo>
                <a:lnTo>
                  <a:pt x="654558" y="573709"/>
                </a:lnTo>
                <a:lnTo>
                  <a:pt x="665708" y="628408"/>
                </a:lnTo>
                <a:lnTo>
                  <a:pt x="681393" y="678357"/>
                </a:lnTo>
                <a:lnTo>
                  <a:pt x="701751" y="723760"/>
                </a:lnTo>
                <a:lnTo>
                  <a:pt x="726922" y="764806"/>
                </a:lnTo>
                <a:lnTo>
                  <a:pt x="757021" y="801687"/>
                </a:lnTo>
                <a:lnTo>
                  <a:pt x="792175" y="834631"/>
                </a:lnTo>
                <a:lnTo>
                  <a:pt x="832535" y="863815"/>
                </a:lnTo>
                <a:lnTo>
                  <a:pt x="878217" y="889444"/>
                </a:lnTo>
                <a:lnTo>
                  <a:pt x="929347" y="911720"/>
                </a:lnTo>
                <a:lnTo>
                  <a:pt x="929347" y="825398"/>
                </a:lnTo>
                <a:close/>
              </a:path>
              <a:path w="4460240" h="1339850">
                <a:moveTo>
                  <a:pt x="1765693" y="67906"/>
                </a:moveTo>
                <a:lnTo>
                  <a:pt x="1724685" y="45923"/>
                </a:lnTo>
                <a:lnTo>
                  <a:pt x="1680984" y="28321"/>
                </a:lnTo>
                <a:lnTo>
                  <a:pt x="1635417" y="15379"/>
                </a:lnTo>
                <a:lnTo>
                  <a:pt x="1588808" y="7404"/>
                </a:lnTo>
                <a:lnTo>
                  <a:pt x="1541957" y="4673"/>
                </a:lnTo>
                <a:lnTo>
                  <a:pt x="1495691" y="6946"/>
                </a:lnTo>
                <a:lnTo>
                  <a:pt x="1450543" y="13627"/>
                </a:lnTo>
                <a:lnTo>
                  <a:pt x="1406766" y="24523"/>
                </a:lnTo>
                <a:lnTo>
                  <a:pt x="1364615" y="39408"/>
                </a:lnTo>
                <a:lnTo>
                  <a:pt x="1324356" y="58077"/>
                </a:lnTo>
                <a:lnTo>
                  <a:pt x="1286243" y="80340"/>
                </a:lnTo>
                <a:lnTo>
                  <a:pt x="1250530" y="105968"/>
                </a:lnTo>
                <a:lnTo>
                  <a:pt x="1217472" y="134772"/>
                </a:lnTo>
                <a:lnTo>
                  <a:pt x="1187348" y="166547"/>
                </a:lnTo>
                <a:lnTo>
                  <a:pt x="1160399" y="201066"/>
                </a:lnTo>
                <a:lnTo>
                  <a:pt x="1136891" y="238150"/>
                </a:lnTo>
                <a:lnTo>
                  <a:pt x="1117079" y="277571"/>
                </a:lnTo>
                <a:lnTo>
                  <a:pt x="1101217" y="319125"/>
                </a:lnTo>
                <a:lnTo>
                  <a:pt x="1089558" y="362610"/>
                </a:lnTo>
                <a:lnTo>
                  <a:pt x="1082382" y="407822"/>
                </a:lnTo>
                <a:lnTo>
                  <a:pt x="1079931" y="454558"/>
                </a:lnTo>
                <a:lnTo>
                  <a:pt x="1082255" y="502970"/>
                </a:lnTo>
                <a:lnTo>
                  <a:pt x="1089063" y="549605"/>
                </a:lnTo>
                <a:lnTo>
                  <a:pt x="1100175" y="594271"/>
                </a:lnTo>
                <a:lnTo>
                  <a:pt x="1115364" y="636790"/>
                </a:lnTo>
                <a:lnTo>
                  <a:pt x="1134440" y="676960"/>
                </a:lnTo>
                <a:lnTo>
                  <a:pt x="1157198" y="714616"/>
                </a:lnTo>
                <a:lnTo>
                  <a:pt x="1183424" y="749566"/>
                </a:lnTo>
                <a:lnTo>
                  <a:pt x="1212913" y="781621"/>
                </a:lnTo>
                <a:lnTo>
                  <a:pt x="1245476" y="810602"/>
                </a:lnTo>
                <a:lnTo>
                  <a:pt x="1280896" y="836320"/>
                </a:lnTo>
                <a:lnTo>
                  <a:pt x="1318971" y="858583"/>
                </a:lnTo>
                <a:lnTo>
                  <a:pt x="1359484" y="877227"/>
                </a:lnTo>
                <a:lnTo>
                  <a:pt x="1402257" y="892035"/>
                </a:lnTo>
                <a:lnTo>
                  <a:pt x="1447050" y="902855"/>
                </a:lnTo>
                <a:lnTo>
                  <a:pt x="1493697" y="909472"/>
                </a:lnTo>
                <a:lnTo>
                  <a:pt x="1541957" y="911720"/>
                </a:lnTo>
                <a:lnTo>
                  <a:pt x="1587995" y="908773"/>
                </a:lnTo>
                <a:lnTo>
                  <a:pt x="1634718" y="900328"/>
                </a:lnTo>
                <a:lnTo>
                  <a:pt x="1680806" y="887044"/>
                </a:lnTo>
                <a:lnTo>
                  <a:pt x="1724914" y="869556"/>
                </a:lnTo>
                <a:lnTo>
                  <a:pt x="1765693" y="848499"/>
                </a:lnTo>
                <a:lnTo>
                  <a:pt x="1765693" y="747585"/>
                </a:lnTo>
                <a:lnTo>
                  <a:pt x="1726374" y="774141"/>
                </a:lnTo>
                <a:lnTo>
                  <a:pt x="1680514" y="796315"/>
                </a:lnTo>
                <a:lnTo>
                  <a:pt x="1631226" y="813244"/>
                </a:lnTo>
                <a:lnTo>
                  <a:pt x="1581569" y="824039"/>
                </a:lnTo>
                <a:lnTo>
                  <a:pt x="1534668" y="827836"/>
                </a:lnTo>
                <a:lnTo>
                  <a:pt x="1484693" y="824966"/>
                </a:lnTo>
                <a:lnTo>
                  <a:pt x="1437767" y="816495"/>
                </a:lnTo>
                <a:lnTo>
                  <a:pt x="1393939" y="802525"/>
                </a:lnTo>
                <a:lnTo>
                  <a:pt x="1353299" y="783209"/>
                </a:lnTo>
                <a:lnTo>
                  <a:pt x="1315910" y="758698"/>
                </a:lnTo>
                <a:lnTo>
                  <a:pt x="1281849" y="729119"/>
                </a:lnTo>
                <a:lnTo>
                  <a:pt x="1251178" y="694613"/>
                </a:lnTo>
                <a:lnTo>
                  <a:pt x="1223975" y="655332"/>
                </a:lnTo>
                <a:lnTo>
                  <a:pt x="1200289" y="611403"/>
                </a:lnTo>
                <a:lnTo>
                  <a:pt x="1177658" y="555625"/>
                </a:lnTo>
                <a:lnTo>
                  <a:pt x="1165034" y="497103"/>
                </a:lnTo>
                <a:lnTo>
                  <a:pt x="1594256" y="497103"/>
                </a:lnTo>
                <a:lnTo>
                  <a:pt x="1594256" y="413219"/>
                </a:lnTo>
                <a:lnTo>
                  <a:pt x="1165034" y="413219"/>
                </a:lnTo>
                <a:lnTo>
                  <a:pt x="1175118" y="365963"/>
                </a:lnTo>
                <a:lnTo>
                  <a:pt x="1189469" y="321614"/>
                </a:lnTo>
                <a:lnTo>
                  <a:pt x="1207922" y="280416"/>
                </a:lnTo>
                <a:lnTo>
                  <a:pt x="1230337" y="242582"/>
                </a:lnTo>
                <a:lnTo>
                  <a:pt x="1256576" y="208356"/>
                </a:lnTo>
                <a:lnTo>
                  <a:pt x="1286471" y="177939"/>
                </a:lnTo>
                <a:lnTo>
                  <a:pt x="1319898" y="151587"/>
                </a:lnTo>
                <a:lnTo>
                  <a:pt x="1356702" y="129514"/>
                </a:lnTo>
                <a:lnTo>
                  <a:pt x="1396720" y="111950"/>
                </a:lnTo>
                <a:lnTo>
                  <a:pt x="1439824" y="99110"/>
                </a:lnTo>
                <a:lnTo>
                  <a:pt x="1485861" y="91249"/>
                </a:lnTo>
                <a:lnTo>
                  <a:pt x="1534668" y="88582"/>
                </a:lnTo>
                <a:lnTo>
                  <a:pt x="1583321" y="92252"/>
                </a:lnTo>
                <a:lnTo>
                  <a:pt x="1632089" y="102819"/>
                </a:lnTo>
                <a:lnTo>
                  <a:pt x="1679638" y="119570"/>
                </a:lnTo>
                <a:lnTo>
                  <a:pt x="1724621" y="141808"/>
                </a:lnTo>
                <a:lnTo>
                  <a:pt x="1765693" y="168821"/>
                </a:lnTo>
                <a:lnTo>
                  <a:pt x="1765693" y="67906"/>
                </a:lnTo>
                <a:close/>
              </a:path>
              <a:path w="4460240" h="1339850">
                <a:moveTo>
                  <a:pt x="2368169" y="20485"/>
                </a:moveTo>
                <a:lnTo>
                  <a:pt x="2289149" y="20485"/>
                </a:lnTo>
                <a:lnTo>
                  <a:pt x="2289149" y="771906"/>
                </a:lnTo>
                <a:lnTo>
                  <a:pt x="2250414" y="741311"/>
                </a:lnTo>
                <a:lnTo>
                  <a:pt x="2214054" y="708863"/>
                </a:lnTo>
                <a:lnTo>
                  <a:pt x="2180056" y="674662"/>
                </a:lnTo>
                <a:lnTo>
                  <a:pt x="2148459" y="638784"/>
                </a:lnTo>
                <a:lnTo>
                  <a:pt x="2119274" y="601306"/>
                </a:lnTo>
                <a:lnTo>
                  <a:pt x="2092528" y="562343"/>
                </a:lnTo>
                <a:lnTo>
                  <a:pt x="2068233" y="521957"/>
                </a:lnTo>
                <a:lnTo>
                  <a:pt x="2046414" y="480237"/>
                </a:lnTo>
                <a:lnTo>
                  <a:pt x="2027085" y="437286"/>
                </a:lnTo>
                <a:lnTo>
                  <a:pt x="2010283" y="393179"/>
                </a:lnTo>
                <a:lnTo>
                  <a:pt x="1995995" y="348018"/>
                </a:lnTo>
                <a:lnTo>
                  <a:pt x="1984273" y="301866"/>
                </a:lnTo>
                <a:lnTo>
                  <a:pt x="1975116" y="254825"/>
                </a:lnTo>
                <a:lnTo>
                  <a:pt x="1968550" y="206984"/>
                </a:lnTo>
                <a:lnTo>
                  <a:pt x="1964601" y="158432"/>
                </a:lnTo>
                <a:lnTo>
                  <a:pt x="1963280" y="109245"/>
                </a:lnTo>
                <a:lnTo>
                  <a:pt x="1963674" y="87172"/>
                </a:lnTo>
                <a:lnTo>
                  <a:pt x="1964651" y="64858"/>
                </a:lnTo>
                <a:lnTo>
                  <a:pt x="1966937" y="20485"/>
                </a:lnTo>
                <a:lnTo>
                  <a:pt x="1890331" y="20485"/>
                </a:lnTo>
                <a:lnTo>
                  <a:pt x="1888045" y="63652"/>
                </a:lnTo>
                <a:lnTo>
                  <a:pt x="1887080" y="85115"/>
                </a:lnTo>
                <a:lnTo>
                  <a:pt x="1886686" y="106819"/>
                </a:lnTo>
                <a:lnTo>
                  <a:pt x="1887969" y="158064"/>
                </a:lnTo>
                <a:lnTo>
                  <a:pt x="1891804" y="208661"/>
                </a:lnTo>
                <a:lnTo>
                  <a:pt x="1898192" y="258546"/>
                </a:lnTo>
                <a:lnTo>
                  <a:pt x="1907133" y="307644"/>
                </a:lnTo>
                <a:lnTo>
                  <a:pt x="1918614" y="355879"/>
                </a:lnTo>
                <a:lnTo>
                  <a:pt x="1932635" y="403212"/>
                </a:lnTo>
                <a:lnTo>
                  <a:pt x="1949196" y="449554"/>
                </a:lnTo>
                <a:lnTo>
                  <a:pt x="1968284" y="494842"/>
                </a:lnTo>
                <a:lnTo>
                  <a:pt x="1989899" y="539013"/>
                </a:lnTo>
                <a:lnTo>
                  <a:pt x="2014029" y="581990"/>
                </a:lnTo>
                <a:lnTo>
                  <a:pt x="2040686" y="623722"/>
                </a:lnTo>
                <a:lnTo>
                  <a:pt x="2069858" y="664133"/>
                </a:lnTo>
                <a:lnTo>
                  <a:pt x="2101545" y="703148"/>
                </a:lnTo>
                <a:lnTo>
                  <a:pt x="2135733" y="740714"/>
                </a:lnTo>
                <a:lnTo>
                  <a:pt x="2172411" y="776757"/>
                </a:lnTo>
                <a:lnTo>
                  <a:pt x="2208301" y="808075"/>
                </a:lnTo>
                <a:lnTo>
                  <a:pt x="2245868" y="837577"/>
                </a:lnTo>
                <a:lnTo>
                  <a:pt x="2285085" y="864920"/>
                </a:lnTo>
                <a:lnTo>
                  <a:pt x="2325865" y="889749"/>
                </a:lnTo>
                <a:lnTo>
                  <a:pt x="2368169" y="911720"/>
                </a:lnTo>
                <a:lnTo>
                  <a:pt x="2368169" y="20485"/>
                </a:lnTo>
                <a:close/>
              </a:path>
              <a:path w="4460240" h="1339850">
                <a:moveTo>
                  <a:pt x="2656636" y="20485"/>
                </a:moveTo>
                <a:lnTo>
                  <a:pt x="2577604" y="20485"/>
                </a:lnTo>
                <a:lnTo>
                  <a:pt x="2577604" y="895921"/>
                </a:lnTo>
                <a:lnTo>
                  <a:pt x="2656636" y="895921"/>
                </a:lnTo>
                <a:lnTo>
                  <a:pt x="2656636" y="20485"/>
                </a:lnTo>
                <a:close/>
              </a:path>
              <a:path w="4460240" h="1339850">
                <a:moveTo>
                  <a:pt x="3498812" y="453948"/>
                </a:moveTo>
                <a:lnTo>
                  <a:pt x="3293694" y="454050"/>
                </a:lnTo>
                <a:lnTo>
                  <a:pt x="3293694" y="516204"/>
                </a:lnTo>
                <a:lnTo>
                  <a:pt x="3430435" y="516204"/>
                </a:lnTo>
                <a:lnTo>
                  <a:pt x="3430435" y="797179"/>
                </a:lnTo>
                <a:lnTo>
                  <a:pt x="3381933" y="809510"/>
                </a:lnTo>
                <a:lnTo>
                  <a:pt x="3332492" y="819619"/>
                </a:lnTo>
                <a:lnTo>
                  <a:pt x="3282556" y="825436"/>
                </a:lnTo>
                <a:lnTo>
                  <a:pt x="3232581" y="824928"/>
                </a:lnTo>
                <a:lnTo>
                  <a:pt x="3183255" y="817041"/>
                </a:lnTo>
                <a:lnTo>
                  <a:pt x="3135528" y="802360"/>
                </a:lnTo>
                <a:lnTo>
                  <a:pt x="3090227" y="781329"/>
                </a:lnTo>
                <a:lnTo>
                  <a:pt x="3048177" y="754354"/>
                </a:lnTo>
                <a:lnTo>
                  <a:pt x="3010039" y="721855"/>
                </a:lnTo>
                <a:lnTo>
                  <a:pt x="2976753" y="684784"/>
                </a:lnTo>
                <a:lnTo>
                  <a:pt x="2948673" y="643788"/>
                </a:lnTo>
                <a:lnTo>
                  <a:pt x="2926181" y="599541"/>
                </a:lnTo>
                <a:lnTo>
                  <a:pt x="2909659" y="552716"/>
                </a:lnTo>
                <a:lnTo>
                  <a:pt x="2899460" y="503961"/>
                </a:lnTo>
                <a:lnTo>
                  <a:pt x="2895981" y="453948"/>
                </a:lnTo>
                <a:lnTo>
                  <a:pt x="2898914" y="407644"/>
                </a:lnTo>
                <a:lnTo>
                  <a:pt x="2907436" y="362953"/>
                </a:lnTo>
                <a:lnTo>
                  <a:pt x="2921216" y="320255"/>
                </a:lnTo>
                <a:lnTo>
                  <a:pt x="2939872" y="279908"/>
                </a:lnTo>
                <a:lnTo>
                  <a:pt x="2963037" y="242277"/>
                </a:lnTo>
                <a:lnTo>
                  <a:pt x="2990380" y="207708"/>
                </a:lnTo>
                <a:lnTo>
                  <a:pt x="3021507" y="176580"/>
                </a:lnTo>
                <a:lnTo>
                  <a:pt x="3056064" y="149250"/>
                </a:lnTo>
                <a:lnTo>
                  <a:pt x="3093707" y="126072"/>
                </a:lnTo>
                <a:lnTo>
                  <a:pt x="3134055" y="107416"/>
                </a:lnTo>
                <a:lnTo>
                  <a:pt x="3176752" y="93649"/>
                </a:lnTo>
                <a:lnTo>
                  <a:pt x="3221431" y="85115"/>
                </a:lnTo>
                <a:lnTo>
                  <a:pt x="3267748" y="82194"/>
                </a:lnTo>
                <a:lnTo>
                  <a:pt x="3317405" y="85890"/>
                </a:lnTo>
                <a:lnTo>
                  <a:pt x="3365893" y="96481"/>
                </a:lnTo>
                <a:lnTo>
                  <a:pt x="3412617" y="113207"/>
                </a:lnTo>
                <a:lnTo>
                  <a:pt x="3456978" y="135280"/>
                </a:lnTo>
                <a:lnTo>
                  <a:pt x="3498392" y="161950"/>
                </a:lnTo>
                <a:lnTo>
                  <a:pt x="3498392" y="66243"/>
                </a:lnTo>
                <a:lnTo>
                  <a:pt x="3455200" y="43802"/>
                </a:lnTo>
                <a:lnTo>
                  <a:pt x="3409886" y="25438"/>
                </a:lnTo>
                <a:lnTo>
                  <a:pt x="3362972" y="11658"/>
                </a:lnTo>
                <a:lnTo>
                  <a:pt x="3315004" y="2997"/>
                </a:lnTo>
                <a:lnTo>
                  <a:pt x="3266503" y="0"/>
                </a:lnTo>
                <a:lnTo>
                  <a:pt x="3220186" y="2374"/>
                </a:lnTo>
                <a:lnTo>
                  <a:pt x="3175241" y="9334"/>
                </a:lnTo>
                <a:lnTo>
                  <a:pt x="3131896" y="20662"/>
                </a:lnTo>
                <a:lnTo>
                  <a:pt x="3090367" y="36093"/>
                </a:lnTo>
                <a:lnTo>
                  <a:pt x="3050883" y="55397"/>
                </a:lnTo>
                <a:lnTo>
                  <a:pt x="3013659" y="78346"/>
                </a:lnTo>
                <a:lnTo>
                  <a:pt x="2978924" y="104686"/>
                </a:lnTo>
                <a:lnTo>
                  <a:pt x="2946895" y="134188"/>
                </a:lnTo>
                <a:lnTo>
                  <a:pt x="2917799" y="166611"/>
                </a:lnTo>
                <a:lnTo>
                  <a:pt x="2891866" y="201701"/>
                </a:lnTo>
                <a:lnTo>
                  <a:pt x="2869311" y="239242"/>
                </a:lnTo>
                <a:lnTo>
                  <a:pt x="2850350" y="278980"/>
                </a:lnTo>
                <a:lnTo>
                  <a:pt x="2835224" y="320687"/>
                </a:lnTo>
                <a:lnTo>
                  <a:pt x="2824137" y="364109"/>
                </a:lnTo>
                <a:lnTo>
                  <a:pt x="2817330" y="409016"/>
                </a:lnTo>
                <a:lnTo>
                  <a:pt x="2815005" y="455180"/>
                </a:lnTo>
                <a:lnTo>
                  <a:pt x="2815107" y="464959"/>
                </a:lnTo>
                <a:lnTo>
                  <a:pt x="2824162" y="544855"/>
                </a:lnTo>
                <a:lnTo>
                  <a:pt x="2837345" y="594042"/>
                </a:lnTo>
                <a:lnTo>
                  <a:pt x="2855963" y="641350"/>
                </a:lnTo>
                <a:lnTo>
                  <a:pt x="2879699" y="686282"/>
                </a:lnTo>
                <a:lnTo>
                  <a:pt x="2908249" y="728383"/>
                </a:lnTo>
                <a:lnTo>
                  <a:pt x="2941320" y="767143"/>
                </a:lnTo>
                <a:lnTo>
                  <a:pt x="2978607" y="802093"/>
                </a:lnTo>
                <a:lnTo>
                  <a:pt x="3019704" y="832726"/>
                </a:lnTo>
                <a:lnTo>
                  <a:pt x="3063354" y="858126"/>
                </a:lnTo>
                <a:lnTo>
                  <a:pt x="3109163" y="878230"/>
                </a:lnTo>
                <a:lnTo>
                  <a:pt x="3156750" y="892937"/>
                </a:lnTo>
                <a:lnTo>
                  <a:pt x="3205696" y="902182"/>
                </a:lnTo>
                <a:lnTo>
                  <a:pt x="3255607" y="905865"/>
                </a:lnTo>
                <a:lnTo>
                  <a:pt x="3306089" y="903909"/>
                </a:lnTo>
                <a:lnTo>
                  <a:pt x="3356737" y="896226"/>
                </a:lnTo>
                <a:lnTo>
                  <a:pt x="3429038" y="878700"/>
                </a:lnTo>
                <a:lnTo>
                  <a:pt x="3498812" y="853109"/>
                </a:lnTo>
                <a:lnTo>
                  <a:pt x="3498812" y="453948"/>
                </a:lnTo>
                <a:close/>
              </a:path>
              <a:path w="4460240" h="1339850">
                <a:moveTo>
                  <a:pt x="3536823" y="1190777"/>
                </a:moveTo>
                <a:lnTo>
                  <a:pt x="3515499" y="1190777"/>
                </a:lnTo>
                <a:lnTo>
                  <a:pt x="3515499" y="1339456"/>
                </a:lnTo>
                <a:lnTo>
                  <a:pt x="3536823" y="1339456"/>
                </a:lnTo>
                <a:lnTo>
                  <a:pt x="3536823" y="1190777"/>
                </a:lnTo>
                <a:close/>
              </a:path>
              <a:path w="4460240" h="1339850">
                <a:moveTo>
                  <a:pt x="4459757" y="1065720"/>
                </a:moveTo>
                <a:lnTo>
                  <a:pt x="0" y="1065720"/>
                </a:lnTo>
                <a:lnTo>
                  <a:pt x="0" y="1084199"/>
                </a:lnTo>
                <a:lnTo>
                  <a:pt x="4459757" y="1084199"/>
                </a:lnTo>
                <a:lnTo>
                  <a:pt x="4459757" y="1065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6555" y="6612061"/>
            <a:ext cx="116006" cy="1125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8625" y="6612066"/>
            <a:ext cx="170518" cy="11014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3671" y="6612061"/>
            <a:ext cx="116006" cy="11258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5742" y="6612066"/>
            <a:ext cx="102258" cy="1101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08979" y="6576869"/>
            <a:ext cx="187804" cy="1477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22851" y="6612066"/>
            <a:ext cx="68374" cy="110143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6659640" y="5567609"/>
            <a:ext cx="770255" cy="548640"/>
          </a:xfrm>
          <a:custGeom>
            <a:avLst/>
            <a:gdLst/>
            <a:ahLst/>
            <a:cxnLst/>
            <a:rect l="l" t="t" r="r" b="b"/>
            <a:pathLst>
              <a:path w="770254" h="548639">
                <a:moveTo>
                  <a:pt x="0" y="0"/>
                </a:moveTo>
                <a:lnTo>
                  <a:pt x="42563" y="23435"/>
                </a:lnTo>
                <a:lnTo>
                  <a:pt x="87828" y="40823"/>
                </a:lnTo>
                <a:lnTo>
                  <a:pt x="134732" y="54487"/>
                </a:lnTo>
                <a:lnTo>
                  <a:pt x="182212" y="66754"/>
                </a:lnTo>
                <a:lnTo>
                  <a:pt x="229202" y="79948"/>
                </a:lnTo>
                <a:lnTo>
                  <a:pt x="274640" y="96394"/>
                </a:lnTo>
                <a:lnTo>
                  <a:pt x="318020" y="116911"/>
                </a:lnTo>
                <a:lnTo>
                  <a:pt x="359712" y="140620"/>
                </a:lnTo>
                <a:lnTo>
                  <a:pt x="399695" y="167197"/>
                </a:lnTo>
                <a:lnTo>
                  <a:pt x="437945" y="196315"/>
                </a:lnTo>
                <a:lnTo>
                  <a:pt x="474438" y="227650"/>
                </a:lnTo>
                <a:lnTo>
                  <a:pt x="509153" y="260875"/>
                </a:lnTo>
                <a:lnTo>
                  <a:pt x="542067" y="295666"/>
                </a:lnTo>
                <a:lnTo>
                  <a:pt x="769987" y="548224"/>
                </a:lnTo>
                <a:lnTo>
                  <a:pt x="735529" y="497597"/>
                </a:lnTo>
                <a:lnTo>
                  <a:pt x="651408" y="378826"/>
                </a:lnTo>
                <a:lnTo>
                  <a:pt x="546497" y="241576"/>
                </a:lnTo>
                <a:lnTo>
                  <a:pt x="449672" y="135514"/>
                </a:lnTo>
                <a:lnTo>
                  <a:pt x="401596" y="97996"/>
                </a:lnTo>
                <a:lnTo>
                  <a:pt x="353197" y="69207"/>
                </a:lnTo>
                <a:lnTo>
                  <a:pt x="305660" y="48068"/>
                </a:lnTo>
                <a:lnTo>
                  <a:pt x="260170" y="33503"/>
                </a:lnTo>
                <a:lnTo>
                  <a:pt x="217913" y="24433"/>
                </a:lnTo>
                <a:lnTo>
                  <a:pt x="180074" y="19781"/>
                </a:lnTo>
                <a:lnTo>
                  <a:pt x="107415" y="18182"/>
                </a:lnTo>
                <a:lnTo>
                  <a:pt x="78540" y="16161"/>
                </a:lnTo>
                <a:lnTo>
                  <a:pt x="47355" y="106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805211"/>
            <a:ext cx="7595944" cy="105033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750" b="0" i="0">
                <a:solidFill>
                  <a:srgbClr val="F19D1F"/>
                </a:solidFill>
                <a:latin typeface="Montserrat-Thin"/>
                <a:cs typeface="Montserrat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459" y="3959533"/>
            <a:ext cx="16855180" cy="184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750" b="0" i="0">
                <a:solidFill>
                  <a:srgbClr val="F19D1F"/>
                </a:solidFill>
                <a:latin typeface="Montserrat-Thin"/>
                <a:cs typeface="Montserrat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B4C257-B7B5-9B48-929E-4E6BD7C76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0"/>
            <a:ext cx="1996918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1100" y="3467130"/>
            <a:ext cx="7292840" cy="14298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4600" b="1" spc="-45" dirty="0">
                <a:solidFill>
                  <a:srgbClr val="F4F9F9"/>
                </a:solidFill>
              </a:rPr>
              <a:t>PSICOLOGIA FINANCEIRA</a:t>
            </a:r>
            <a:endParaRPr sz="4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941100" y="5423222"/>
            <a:ext cx="11565038" cy="156645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5000" spc="-170" dirty="0">
                <a:solidFill>
                  <a:srgbClr val="F4F9F9"/>
                </a:solidFill>
                <a:latin typeface="Montserrat-Thin"/>
                <a:cs typeface="Montserrat-Thin"/>
              </a:rPr>
              <a:t>Como o comportamento emocional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5000" spc="-170" dirty="0">
                <a:solidFill>
                  <a:srgbClr val="F4F9F9"/>
                </a:solidFill>
                <a:latin typeface="Montserrat-Thin"/>
                <a:cs typeface="Montserrat-Thin"/>
              </a:rPr>
              <a:t>impacta as decisões financeiras </a:t>
            </a:r>
            <a:endParaRPr sz="5000" dirty="0">
              <a:latin typeface="Montserrat-Thin"/>
              <a:cs typeface="Montserrat-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3782" y="5160115"/>
            <a:ext cx="1475740" cy="0"/>
          </a:xfrm>
          <a:custGeom>
            <a:avLst/>
            <a:gdLst/>
            <a:ahLst/>
            <a:cxnLst/>
            <a:rect l="l" t="t" r="r" b="b"/>
            <a:pathLst>
              <a:path w="1475739">
                <a:moveTo>
                  <a:pt x="0" y="0"/>
                </a:moveTo>
                <a:lnTo>
                  <a:pt x="1475222" y="0"/>
                </a:lnTo>
              </a:path>
            </a:pathLst>
          </a:custGeom>
          <a:ln w="20941">
            <a:solidFill>
              <a:srgbClr val="0053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F496017-6062-7E82-7CE6-7AE4DBB8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9446" y="-2583223"/>
            <a:ext cx="12268141" cy="6900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631484" y="-226716"/>
            <a:ext cx="9760526" cy="11658600"/>
          </a:xfrm>
          <a:custGeom>
            <a:avLst/>
            <a:gdLst/>
            <a:ahLst/>
            <a:cxnLst/>
            <a:rect l="l" t="t" r="r" b="b"/>
            <a:pathLst>
              <a:path w="9543415" h="11308715">
                <a:moveTo>
                  <a:pt x="9542808" y="0"/>
                </a:moveTo>
                <a:lnTo>
                  <a:pt x="0" y="0"/>
                </a:lnTo>
                <a:lnTo>
                  <a:pt x="0" y="11308556"/>
                </a:lnTo>
                <a:lnTo>
                  <a:pt x="9542808" y="11308556"/>
                </a:lnTo>
                <a:lnTo>
                  <a:pt x="9542808" y="0"/>
                </a:lnTo>
                <a:close/>
              </a:path>
            </a:pathLst>
          </a:custGeom>
          <a:solidFill>
            <a:srgbClr val="FAB44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4459" y="3959533"/>
            <a:ext cx="5540839" cy="274562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145"/>
              </a:lnSpc>
              <a:spcBef>
                <a:spcPts val="110"/>
              </a:spcBef>
            </a:pPr>
            <a:r>
              <a:rPr lang="pt-BR" sz="6000" spc="-15" dirty="0"/>
              <a:t>O que é a Psicologia Financeira?</a:t>
            </a:r>
            <a:endParaRPr sz="6000" spc="-15" dirty="0"/>
          </a:p>
        </p:txBody>
      </p:sp>
      <p:sp>
        <p:nvSpPr>
          <p:cNvPr id="8" name="object 8"/>
          <p:cNvSpPr/>
          <p:nvPr/>
        </p:nvSpPr>
        <p:spPr>
          <a:xfrm>
            <a:off x="1637164" y="3896038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059" y="0"/>
                </a:lnTo>
              </a:path>
            </a:pathLst>
          </a:custGeom>
          <a:ln w="20941">
            <a:solidFill>
              <a:srgbClr val="FDC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2204" y="6892610"/>
            <a:ext cx="8031545" cy="187570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80"/>
              </a:spcBef>
            </a:pPr>
            <a:r>
              <a:rPr lang="pt-BR" sz="2400" dirty="0">
                <a:solidFill>
                  <a:srgbClr val="106571"/>
                </a:solidFill>
                <a:latin typeface="Montserrat-Thin"/>
              </a:rPr>
              <a:t>A Psicologia Financeira ou Economia Comportamental,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106571"/>
                </a:solidFill>
                <a:effectLst/>
                <a:uLnTx/>
                <a:uFillTx/>
                <a:latin typeface="Montserrat-Thin"/>
              </a:rPr>
              <a:t>como é conhecida no meio acadêmico, é uma área da Economia que estuda como as nossas emoções e comportamentos influenciam nossas decisões financeiras.</a:t>
            </a:r>
            <a:endParaRPr sz="2400" dirty="0">
              <a:latin typeface="Montserrat-Thin"/>
              <a:cs typeface="Montserrat-Thin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CED0207-AC91-DB45-A3F2-68DCABBA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737" y="15777"/>
            <a:ext cx="2466880" cy="12894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78ADA89-0A2F-89FC-6265-570CC81A23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75" b="87028" l="15121" r="85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18" t="2931" r="5653" b="3628"/>
          <a:stretch/>
        </p:blipFill>
        <p:spPr>
          <a:xfrm>
            <a:off x="13133398" y="3539781"/>
            <a:ext cx="4756698" cy="50491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19F528B-8E53-0C39-B216-46B321D0881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3267">
            <a:off x="14358795" y="2480362"/>
            <a:ext cx="886570" cy="8865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1E6BA78-29AA-942B-08B7-5900F3D24C0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274">
            <a:off x="15830002" y="2502092"/>
            <a:ext cx="886570" cy="88657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C100967-D2E5-AC49-F2FD-D24093CE8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6152" y="2652370"/>
            <a:ext cx="1177603" cy="11801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9909" y="3221351"/>
            <a:ext cx="6746350" cy="25070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pt-BR" sz="5400" spc="-15" dirty="0"/>
              <a:t>Como surgiu a Economia Comportamental?</a:t>
            </a:r>
            <a:endParaRPr sz="5400" spc="5" dirty="0"/>
          </a:p>
        </p:txBody>
      </p:sp>
      <p:sp>
        <p:nvSpPr>
          <p:cNvPr id="8" name="object 8"/>
          <p:cNvSpPr/>
          <p:nvPr/>
        </p:nvSpPr>
        <p:spPr>
          <a:xfrm>
            <a:off x="1845857" y="2999224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059" y="0"/>
                </a:lnTo>
              </a:path>
            </a:pathLst>
          </a:custGeom>
          <a:ln w="20941">
            <a:solidFill>
              <a:srgbClr val="FDC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89909" y="6207533"/>
            <a:ext cx="6434455" cy="262911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80"/>
              </a:spcBef>
            </a:pP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A Economia Comportamental surgiu nos anos 1970 através dos estudos dos psicólogos Daniel Kahneman e Amos </a:t>
            </a:r>
            <a:r>
              <a:rPr lang="pt-BR" sz="2400" spc="-5" dirty="0" err="1">
                <a:solidFill>
                  <a:srgbClr val="005359"/>
                </a:solidFill>
                <a:latin typeface="Montserrat-Thin"/>
                <a:cs typeface="Montserrat-Thin"/>
              </a:rPr>
              <a:t>Tversky</a:t>
            </a: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, que exploraram como as pessoas tomam decisões financeiras de forma irracional, combinando elementos de psicologia e economia.</a:t>
            </a:r>
            <a:endParaRPr sz="2400" dirty="0">
              <a:latin typeface="Montserrat-Thin"/>
              <a:cs typeface="Montserrat-Thin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739E05B-AD8D-8D4B-9E6C-472F8B3C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834" y="13165"/>
            <a:ext cx="2466881" cy="1289412"/>
          </a:xfrm>
          <a:prstGeom prst="rect">
            <a:avLst/>
          </a:prstGeom>
        </p:spPr>
      </p:pic>
      <p:sp>
        <p:nvSpPr>
          <p:cNvPr id="2" name="object 7">
            <a:extLst>
              <a:ext uri="{FF2B5EF4-FFF2-40B4-BE49-F238E27FC236}">
                <a16:creationId xmlns:a16="http://schemas.microsoft.com/office/drawing/2014/main" id="{06989840-C44D-F427-A3B3-02E7319B7FEA}"/>
              </a:ext>
            </a:extLst>
          </p:cNvPr>
          <p:cNvSpPr txBox="1">
            <a:spLocks/>
          </p:cNvSpPr>
          <p:nvPr/>
        </p:nvSpPr>
        <p:spPr>
          <a:xfrm>
            <a:off x="10822039" y="3189836"/>
            <a:ext cx="7441707" cy="25070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6750" b="0" i="0">
                <a:solidFill>
                  <a:srgbClr val="F19D1F"/>
                </a:solidFill>
                <a:latin typeface="Montserrat-Thin"/>
                <a:ea typeface="+mj-ea"/>
                <a:cs typeface="Montserrat-Thin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pt-BR" sz="5400" kern="0" spc="-15" dirty="0"/>
              <a:t>Para que serve a economia comportamental?</a:t>
            </a:r>
            <a:endParaRPr lang="pt-BR" sz="5400" kern="0" spc="5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A7968780-768B-D866-FDFA-210B19D0CF5F}"/>
              </a:ext>
            </a:extLst>
          </p:cNvPr>
          <p:cNvSpPr txBox="1"/>
          <p:nvPr/>
        </p:nvSpPr>
        <p:spPr>
          <a:xfrm>
            <a:off x="10822039" y="6207533"/>
            <a:ext cx="6434455" cy="375923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80"/>
              </a:spcBef>
            </a:pP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Para ajudar as pessoas a entenderem como suas emoções e comportamentos inconscientes, conhecidos como vieses comportamentais influenciam as decisões financeiras, permitindo que desenvolvam estratégias mais equilibradas e racionais para gerir suas finanças pessoais, evitando erros sistemáticos e garantindo uma vida financeira mais estável e próspera.</a:t>
            </a:r>
            <a:endParaRPr sz="2400" dirty="0">
              <a:latin typeface="Montserrat-Thin"/>
              <a:cs typeface="Montserrat-Thin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F860E52-671E-04EF-03E6-1A36942100AF}"/>
              </a:ext>
            </a:extLst>
          </p:cNvPr>
          <p:cNvSpPr/>
          <p:nvPr/>
        </p:nvSpPr>
        <p:spPr>
          <a:xfrm>
            <a:off x="11074545" y="2962734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059" y="0"/>
                </a:lnTo>
              </a:path>
            </a:pathLst>
          </a:custGeom>
          <a:ln w="20941">
            <a:solidFill>
              <a:srgbClr val="FDC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1EB6FEF9-67FE-A447-68A2-9EF93B070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04" y="1420531"/>
            <a:ext cx="1631466" cy="1631466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CE6C3EE-CEDF-9894-A67F-E79D1736A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039" y="1544320"/>
            <a:ext cx="1454904" cy="145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29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500371" y="-212725"/>
            <a:ext cx="9760526" cy="11658600"/>
          </a:xfrm>
          <a:custGeom>
            <a:avLst/>
            <a:gdLst/>
            <a:ahLst/>
            <a:cxnLst/>
            <a:rect l="l" t="t" r="r" b="b"/>
            <a:pathLst>
              <a:path w="9543415" h="11308715">
                <a:moveTo>
                  <a:pt x="9542808" y="0"/>
                </a:moveTo>
                <a:lnTo>
                  <a:pt x="0" y="0"/>
                </a:lnTo>
                <a:lnTo>
                  <a:pt x="0" y="11308556"/>
                </a:lnTo>
                <a:lnTo>
                  <a:pt x="9542808" y="11308556"/>
                </a:lnTo>
                <a:lnTo>
                  <a:pt x="9542808" y="0"/>
                </a:lnTo>
                <a:close/>
              </a:path>
            </a:pathLst>
          </a:custGeom>
          <a:solidFill>
            <a:srgbClr val="0053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24459" y="3959533"/>
            <a:ext cx="8538872" cy="183511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145"/>
              </a:lnSpc>
              <a:spcBef>
                <a:spcPts val="110"/>
              </a:spcBef>
            </a:pPr>
            <a:r>
              <a:rPr lang="pt-BR" sz="6000" spc="-15" dirty="0"/>
              <a:t>O que são </a:t>
            </a:r>
            <a:r>
              <a:rPr lang="pt-BR" sz="6000" spc="-15"/>
              <a:t>os Vieses </a:t>
            </a:r>
            <a:r>
              <a:rPr lang="pt-BR" sz="6000" spc="-15" dirty="0"/>
              <a:t>Comportamentais?</a:t>
            </a:r>
            <a:endParaRPr sz="6000" spc="5" dirty="0"/>
          </a:p>
        </p:txBody>
      </p:sp>
      <p:sp>
        <p:nvSpPr>
          <p:cNvPr id="8" name="object 8"/>
          <p:cNvSpPr/>
          <p:nvPr/>
        </p:nvSpPr>
        <p:spPr>
          <a:xfrm>
            <a:off x="1637164" y="3896038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5059" y="0"/>
                </a:lnTo>
              </a:path>
            </a:pathLst>
          </a:custGeom>
          <a:ln w="20941">
            <a:solidFill>
              <a:srgbClr val="FDC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24459" y="6131327"/>
            <a:ext cx="6740052" cy="301864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80"/>
              </a:spcBef>
            </a:pP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Os vieses comportamentais são tendências inconscientes que influenciam nossas decisões financeiras de maneira sistemática e muitas vezes irracional. </a:t>
            </a:r>
          </a:p>
          <a:p>
            <a:pPr marL="12700" marR="5080" algn="just">
              <a:lnSpc>
                <a:spcPct val="102000"/>
              </a:lnSpc>
              <a:spcBef>
                <a:spcPts val="80"/>
              </a:spcBef>
            </a:pP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Identificados por Daniel Kahneman e Amos </a:t>
            </a:r>
            <a:r>
              <a:rPr lang="pt-BR" sz="2400" spc="-5" dirty="0" err="1">
                <a:solidFill>
                  <a:srgbClr val="005359"/>
                </a:solidFill>
                <a:latin typeface="Montserrat-Thin"/>
                <a:cs typeface="Montserrat-Thin"/>
              </a:rPr>
              <a:t>Tversky</a:t>
            </a:r>
            <a:r>
              <a:rPr lang="pt-BR" sz="2400" spc="-5" dirty="0">
                <a:solidFill>
                  <a:srgbClr val="005359"/>
                </a:solidFill>
                <a:latin typeface="Montserrat-Thin"/>
                <a:cs typeface="Montserrat-Thin"/>
              </a:rPr>
              <a:t>, esses vieses são padrões de pensamento que podem levar a erros ao gerenciar nossas finanças. </a:t>
            </a:r>
            <a:endParaRPr sz="2400" dirty="0">
              <a:latin typeface="Montserrat-Thin"/>
              <a:cs typeface="Montserrat-Thin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CED0207-AC91-DB45-A3F2-68DCABBA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737" y="15777"/>
            <a:ext cx="2466880" cy="128941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6DB2CA4-BEE4-11AA-F48C-C69AB6D18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618" y="2245082"/>
            <a:ext cx="1714451" cy="171445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A0DC6D8-76BB-552E-CB09-F34575C3D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648" y="4168245"/>
            <a:ext cx="3913971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9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3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9E1BAA7-B450-BA4A-A975-9C0890783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" y="3337"/>
            <a:ext cx="20105510" cy="113093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198</Words>
  <Application>Microsoft Office PowerPoint</Application>
  <PresentationFormat>Personalizar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Calibri</vt:lpstr>
      <vt:lpstr>Montserrat-Thin</vt:lpstr>
      <vt:lpstr>Office Theme</vt:lpstr>
      <vt:lpstr>PSICOLOGIA FINANCEIRA</vt:lpstr>
      <vt:lpstr>O que é a Psicologia Financeira?</vt:lpstr>
      <vt:lpstr>Como surgiu a Economia Comportamental?</vt:lpstr>
      <vt:lpstr>O que são os Vieses Comportamentais?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Carlos Richter Júnior</dc:creator>
  <cp:lastModifiedBy>Camila Rodríguez Morales</cp:lastModifiedBy>
  <cp:revision>7</cp:revision>
  <dcterms:modified xsi:type="dcterms:W3CDTF">2024-10-03T18:01:53Z</dcterms:modified>
</cp:coreProperties>
</file>